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-72" y="-72"/>
      </p:cViewPr>
      <p:guideLst>
        <p:guide orient="horz" pos="10368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3657602"/>
            <a:ext cx="24682370" cy="256032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5029711" y="3657602"/>
            <a:ext cx="7898360" cy="25603205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8590" y="6232551"/>
            <a:ext cx="19751040" cy="15625267"/>
          </a:xfrm>
        </p:spPr>
        <p:txBody>
          <a:bodyPr anchor="b">
            <a:normAutofit/>
          </a:bodyPr>
          <a:lstStyle>
            <a:lvl1pPr algn="l">
              <a:defRPr sz="19440" spc="-36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040" y="22417181"/>
            <a:ext cx="19751040" cy="4389120"/>
          </a:xfrm>
        </p:spPr>
        <p:txBody>
          <a:bodyPr anchor="t">
            <a:normAutofit/>
          </a:bodyPr>
          <a:lstStyle>
            <a:lvl1pPr marL="0" indent="0" algn="l">
              <a:buNone/>
              <a:defRPr sz="7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7200"/>
            </a:lvl3pPr>
            <a:lvl4pPr marL="4937760" indent="0" algn="ctr">
              <a:buNone/>
              <a:defRPr sz="7200"/>
            </a:lvl4pPr>
            <a:lvl5pPr marL="6583680" indent="0" algn="ctr">
              <a:buNone/>
              <a:defRPr sz="7200"/>
            </a:lvl5pPr>
            <a:lvl6pPr marL="8229600" indent="0" algn="ctr">
              <a:buNone/>
              <a:defRPr sz="7200"/>
            </a:lvl6pPr>
            <a:lvl7pPr marL="9875520" indent="0" algn="ctr">
              <a:buNone/>
              <a:defRPr sz="7200"/>
            </a:lvl7pPr>
            <a:lvl8pPr marL="11521440" indent="0" algn="ctr">
              <a:buNone/>
              <a:defRPr sz="7200"/>
            </a:lvl8pPr>
            <a:lvl9pPr marL="13167360" indent="0" algn="ctr">
              <a:buNone/>
              <a:defRPr sz="7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681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90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8700" y="4754880"/>
            <a:ext cx="7612380" cy="2377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43362" y="4169664"/>
            <a:ext cx="19751040" cy="2457907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443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12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3362" y="6232551"/>
            <a:ext cx="19751040" cy="15625267"/>
          </a:xfrm>
        </p:spPr>
        <p:txBody>
          <a:bodyPr anchor="b">
            <a:normAutofit/>
          </a:bodyPr>
          <a:lstStyle>
            <a:lvl1pPr>
              <a:defRPr sz="19440" b="0" spc="-36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2740" y="22428403"/>
            <a:ext cx="19751040" cy="4389120"/>
          </a:xfrm>
        </p:spPr>
        <p:txBody>
          <a:bodyPr anchor="t">
            <a:normAutofit/>
          </a:bodyPr>
          <a:lstStyle>
            <a:lvl1pPr marL="0" indent="0">
              <a:buNone/>
              <a:defRPr sz="7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4592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3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43362" y="4169664"/>
            <a:ext cx="9381744" cy="24579072"/>
          </a:xfrm>
        </p:spPr>
        <p:txBody>
          <a:bodyPr/>
          <a:lstStyle>
            <a:lvl1pPr>
              <a:defRPr sz="6840"/>
            </a:lvl1pPr>
            <a:lvl2pPr>
              <a:defRPr sz="6120"/>
            </a:lvl2pPr>
            <a:lvl3pPr>
              <a:defRPr sz="5400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108924" y="4169664"/>
            <a:ext cx="9381744" cy="24579072"/>
          </a:xfrm>
        </p:spPr>
        <p:txBody>
          <a:bodyPr/>
          <a:lstStyle>
            <a:lvl1pPr>
              <a:defRPr sz="6840"/>
            </a:lvl1pPr>
            <a:lvl2pPr>
              <a:defRPr sz="6120"/>
            </a:lvl2pPr>
            <a:lvl3pPr>
              <a:defRPr sz="5400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971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3362" y="4913213"/>
            <a:ext cx="9381744" cy="387705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684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45920" indent="0">
              <a:buNone/>
              <a:defRPr sz="684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43362" y="9268493"/>
            <a:ext cx="9381744" cy="19312128"/>
          </a:xfrm>
        </p:spPr>
        <p:txBody>
          <a:bodyPr/>
          <a:lstStyle>
            <a:lvl1pPr>
              <a:defRPr sz="6840"/>
            </a:lvl1pPr>
            <a:lvl2pPr>
              <a:defRPr sz="6120"/>
            </a:lvl2pPr>
            <a:lvl3pPr>
              <a:defRPr sz="5400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109849" y="4913220"/>
            <a:ext cx="9381744" cy="390322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684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45920" indent="0">
              <a:buNone/>
              <a:defRPr sz="684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109849" y="9268493"/>
            <a:ext cx="9381744" cy="19312128"/>
          </a:xfrm>
        </p:spPr>
        <p:txBody>
          <a:bodyPr/>
          <a:lstStyle>
            <a:lvl1pPr>
              <a:defRPr sz="6840"/>
            </a:lvl1pPr>
            <a:lvl2pPr>
              <a:defRPr sz="6120"/>
            </a:lvl2pPr>
            <a:lvl3pPr>
              <a:defRPr sz="5400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50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869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286" y="5486400"/>
            <a:ext cx="7653528" cy="10533888"/>
          </a:xfrm>
        </p:spPr>
        <p:txBody>
          <a:bodyPr anchor="b">
            <a:normAutofit/>
          </a:bodyPr>
          <a:lstStyle>
            <a:lvl1pPr>
              <a:defRPr sz="1008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3362" y="4169664"/>
            <a:ext cx="19751040" cy="24579072"/>
          </a:xfrm>
        </p:spPr>
        <p:txBody>
          <a:bodyPr/>
          <a:lstStyle>
            <a:lvl1pPr>
              <a:defRPr sz="7200"/>
            </a:lvl1pPr>
            <a:lvl2pPr>
              <a:defRPr sz="6480"/>
            </a:lvl2pPr>
            <a:lvl3pPr>
              <a:defRPr sz="5760"/>
            </a:lvl3pPr>
            <a:lvl4pPr>
              <a:defRPr sz="5040"/>
            </a:lvl4pPr>
            <a:lvl5pPr>
              <a:defRPr sz="5040"/>
            </a:lvl5pPr>
            <a:lvl6pPr>
              <a:defRPr sz="5040"/>
            </a:lvl6pPr>
            <a:lvl7pPr>
              <a:defRPr sz="5040"/>
            </a:lvl7pPr>
            <a:lvl8pPr>
              <a:defRPr sz="5040"/>
            </a:lvl8pPr>
            <a:lvl9pPr>
              <a:defRPr sz="504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286" y="16020288"/>
            <a:ext cx="7653528" cy="1228953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2880"/>
              </a:spcBef>
              <a:buNone/>
              <a:defRPr sz="4500">
                <a:solidFill>
                  <a:srgbClr val="FFFFFF"/>
                </a:solidFill>
              </a:defRPr>
            </a:lvl1pPr>
            <a:lvl2pPr marL="1645920" indent="0">
              <a:buNone/>
              <a:defRPr sz="4320"/>
            </a:lvl2pPr>
            <a:lvl3pPr marL="3291840" indent="0">
              <a:buNone/>
              <a:defRPr sz="3600"/>
            </a:lvl3pPr>
            <a:lvl4pPr marL="4937760" indent="0">
              <a:buNone/>
              <a:defRPr sz="3240"/>
            </a:lvl4pPr>
            <a:lvl5pPr marL="6583680" indent="0">
              <a:buNone/>
              <a:defRPr sz="3240"/>
            </a:lvl5pPr>
            <a:lvl6pPr marL="8229600" indent="0">
              <a:buNone/>
              <a:defRPr sz="3240"/>
            </a:lvl6pPr>
            <a:lvl7pPr marL="9875520" indent="0">
              <a:buNone/>
              <a:defRPr sz="3240"/>
            </a:lvl7pPr>
            <a:lvl8pPr marL="11521440" indent="0">
              <a:buNone/>
              <a:defRPr sz="3240"/>
            </a:lvl8pPr>
            <a:lvl9pPr marL="13167360" indent="0">
              <a:buNone/>
              <a:defRPr sz="32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044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286" y="5486400"/>
            <a:ext cx="7653528" cy="10533888"/>
          </a:xfrm>
        </p:spPr>
        <p:txBody>
          <a:bodyPr anchor="b">
            <a:normAutofit/>
          </a:bodyPr>
          <a:lstStyle>
            <a:lvl1pPr>
              <a:defRPr sz="100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0741" y="3683611"/>
            <a:ext cx="21911123" cy="2558857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286" y="16034890"/>
            <a:ext cx="7653528" cy="1228953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2880"/>
              </a:spcBef>
              <a:buNone/>
              <a:defRPr sz="4500">
                <a:solidFill>
                  <a:srgbClr val="FFFFFF"/>
                </a:solidFill>
              </a:defRPr>
            </a:lvl1pPr>
            <a:lvl2pPr marL="1645920" indent="0">
              <a:buNone/>
              <a:defRPr sz="4320"/>
            </a:lvl2pPr>
            <a:lvl3pPr marL="3291840" indent="0">
              <a:buNone/>
              <a:defRPr sz="3600"/>
            </a:lvl3pPr>
            <a:lvl4pPr marL="4937760" indent="0">
              <a:buNone/>
              <a:defRPr sz="3240"/>
            </a:lvl4pPr>
            <a:lvl5pPr marL="6583680" indent="0">
              <a:buNone/>
              <a:defRPr sz="3240"/>
            </a:lvl5pPr>
            <a:lvl6pPr marL="8229600" indent="0">
              <a:buNone/>
              <a:defRPr sz="3240"/>
            </a:lvl6pPr>
            <a:lvl7pPr marL="9875520" indent="0">
              <a:buNone/>
              <a:defRPr sz="3240"/>
            </a:lvl7pPr>
            <a:lvl8pPr marL="11521440" indent="0">
              <a:buNone/>
              <a:defRPr sz="3240"/>
            </a:lvl8pPr>
            <a:lvl9pPr marL="13167360" indent="0">
              <a:buNone/>
              <a:defRPr sz="32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447574" y="30510487"/>
            <a:ext cx="15961097" cy="1752600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619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" y="3642969"/>
            <a:ext cx="9297695" cy="255885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2881" y="5394425"/>
            <a:ext cx="7958203" cy="22085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1902833" y="3642969"/>
            <a:ext cx="1036930" cy="2558857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47024" y="4147718"/>
            <a:ext cx="19751040" cy="24579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656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494713-6EBE-40D2-A3BD-552F9C039705}" type="datetimeFigureOut">
              <a:rPr lang="en-CA" smtClean="0"/>
              <a:t>24/03/2016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47024" y="30510487"/>
            <a:ext cx="1596109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712169" y="30510487"/>
            <a:ext cx="413350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0" b="1">
                <a:solidFill>
                  <a:schemeClr val="accent1"/>
                </a:solidFill>
              </a:defRPr>
            </a:lvl1pPr>
          </a:lstStyle>
          <a:p>
            <a:fld id="{9A29AEC6-FE1A-4361-8FCD-BCCA03D21D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711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0800" kern="1200" spc="-216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658368" indent="-658368" algn="l" defTabSz="3291840" rtl="0" eaLnBrk="1" latinLnBrk="0" hangingPunct="1">
        <a:lnSpc>
          <a:spcPct val="90000"/>
        </a:lnSpc>
        <a:spcBef>
          <a:spcPts val="4320"/>
        </a:spcBef>
        <a:buClr>
          <a:schemeClr val="accent1"/>
        </a:buClr>
        <a:buFont typeface="Wingdings 2" pitchFamily="18" charset="2"/>
        <a:buChar char=""/>
        <a:defRPr sz="684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2468880" indent="-658368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612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4114800" indent="-658368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5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5760720" indent="-658368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7406640" indent="-658368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chemeClr val="accent1"/>
        </a:buClr>
        <a:buFont typeface="Wingdings 2" pitchFamily="18" charset="2"/>
        <a:buChar char=""/>
        <a:defRPr sz="468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327733" y="858482"/>
            <a:ext cx="24308972" cy="346168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6646" b="1" dirty="0"/>
              <a:t>Semantic Textual Similarity: A Unified Framework for Semantic Processing and Evaluation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6144" y="3133408"/>
            <a:ext cx="17955495" cy="808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652" dirty="0"/>
              <a:t>Milton King, Waseem Gharbieh, </a:t>
            </a:r>
            <a:r>
              <a:rPr lang="en-CA" sz="4652" dirty="0" err="1"/>
              <a:t>Sohyun</a:t>
            </a:r>
            <a:r>
              <a:rPr lang="en-CA" sz="4652" dirty="0"/>
              <a:t> Park, and Paul Cook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1473" y="4542365"/>
            <a:ext cx="14052977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Semantic Textual Similarity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6810" y="5403628"/>
            <a:ext cx="140529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Given two sentences, determine their semantic similarity.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Similarity is a score from 0 to 5.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0: no similarity. For example: </a:t>
            </a:r>
          </a:p>
          <a:p>
            <a:pPr algn="just">
              <a:lnSpc>
                <a:spcPct val="150000"/>
              </a:lnSpc>
            </a:pPr>
            <a:r>
              <a:rPr lang="en-CA" sz="3600" i="1" dirty="0">
                <a:latin typeface="Calibri" panose="020F0502020204030204" pitchFamily="34" charset="0"/>
              </a:rPr>
              <a:t>		</a:t>
            </a:r>
            <a:r>
              <a:rPr lang="en-CA" sz="3600" i="1" dirty="0" smtClean="0">
                <a:latin typeface="Calibri" panose="020F0502020204030204" pitchFamily="34" charset="0"/>
              </a:rPr>
              <a:t>- The </a:t>
            </a:r>
            <a:r>
              <a:rPr lang="en-CA" sz="3600" i="1" dirty="0">
                <a:latin typeface="Calibri" panose="020F0502020204030204" pitchFamily="34" charset="0"/>
              </a:rPr>
              <a:t>farther away, the faster the galaxies move away from us</a:t>
            </a:r>
            <a:endParaRPr lang="en-CA" sz="3600" dirty="0">
              <a:latin typeface="Calibri" panose="020F0502020204030204" pitchFamily="34" charset="0"/>
            </a:endParaRPr>
          </a:p>
          <a:p>
            <a:pPr algn="just"/>
            <a:r>
              <a:rPr lang="en-CA" sz="3600" i="1" dirty="0">
                <a:latin typeface="Calibri" panose="020F0502020204030204" pitchFamily="34" charset="0"/>
              </a:rPr>
              <a:t>		</a:t>
            </a:r>
            <a:r>
              <a:rPr lang="en-CA" sz="3600" i="1" dirty="0" smtClean="0">
                <a:latin typeface="Calibri" panose="020F0502020204030204" pitchFamily="34" charset="0"/>
              </a:rPr>
              <a:t>- Here </a:t>
            </a:r>
            <a:r>
              <a:rPr lang="en-CA" sz="3600" i="1" dirty="0">
                <a:latin typeface="Calibri" panose="020F0502020204030204" pitchFamily="34" charset="0"/>
              </a:rPr>
              <a:t>is my answer to a similar question posted on the physics stack 			exchange website</a:t>
            </a:r>
            <a:endParaRPr lang="en-CA" sz="3600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5: equivalent. For example: </a:t>
            </a:r>
          </a:p>
          <a:p>
            <a:pPr algn="just">
              <a:lnSpc>
                <a:spcPct val="150000"/>
              </a:lnSpc>
            </a:pPr>
            <a:r>
              <a:rPr lang="en-CA" sz="3600" i="1" dirty="0">
                <a:latin typeface="Calibri" panose="020F0502020204030204" pitchFamily="34" charset="0"/>
              </a:rPr>
              <a:t>		</a:t>
            </a:r>
            <a:r>
              <a:rPr lang="en-CA" sz="3600" i="1" dirty="0" smtClean="0">
                <a:latin typeface="Calibri" panose="020F0502020204030204" pitchFamily="34" charset="0"/>
              </a:rPr>
              <a:t>- BlackBerry </a:t>
            </a:r>
            <a:r>
              <a:rPr lang="en-CA" sz="3600" i="1" dirty="0">
                <a:latin typeface="Calibri" panose="020F0502020204030204" pitchFamily="34" charset="0"/>
              </a:rPr>
              <a:t>loses US$965m in Q2 </a:t>
            </a:r>
          </a:p>
          <a:p>
            <a:pPr algn="just"/>
            <a:r>
              <a:rPr lang="en-CA" sz="3600" i="1" dirty="0">
                <a:latin typeface="Calibri" panose="020F0502020204030204" pitchFamily="34" charset="0"/>
              </a:rPr>
              <a:t>		</a:t>
            </a:r>
            <a:r>
              <a:rPr lang="en-CA" sz="3600" i="1" dirty="0" smtClean="0">
                <a:latin typeface="Calibri" panose="020F0502020204030204" pitchFamily="34" charset="0"/>
              </a:rPr>
              <a:t>- BlackBerry </a:t>
            </a:r>
            <a:r>
              <a:rPr lang="en-CA" sz="3600" i="1" dirty="0">
                <a:latin typeface="Calibri" panose="020F0502020204030204" pitchFamily="34" charset="0"/>
              </a:rPr>
              <a:t>loses $965M in 2</a:t>
            </a:r>
            <a:r>
              <a:rPr lang="en-CA" sz="3600" i="1" baseline="30000" dirty="0">
                <a:latin typeface="Calibri" panose="020F0502020204030204" pitchFamily="34" charset="0"/>
              </a:rPr>
              <a:t>nd</a:t>
            </a:r>
            <a:r>
              <a:rPr lang="en-CA" sz="3600" i="1" dirty="0">
                <a:latin typeface="Calibri" panose="020F0502020204030204" pitchFamily="34" charset="0"/>
              </a:rPr>
              <a:t> quarter</a:t>
            </a:r>
            <a:endParaRPr lang="en-CA" sz="3600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Performance: </a:t>
            </a:r>
            <a:r>
              <a:rPr lang="en-CA" sz="3600" b="1" dirty="0">
                <a:latin typeface="Calibri" panose="020F0502020204030204" pitchFamily="34" charset="0"/>
              </a:rPr>
              <a:t>Pearson correlation </a:t>
            </a:r>
            <a:r>
              <a:rPr lang="en-CA" sz="3600" dirty="0">
                <a:latin typeface="Calibri" panose="020F0502020204030204" pitchFamily="34" charset="0"/>
              </a:rPr>
              <a:t>with human judgements.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2158" y="11559211"/>
            <a:ext cx="14097627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Baseline Approaches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2158" y="12433658"/>
            <a:ext cx="140976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Baseline Binary</a:t>
            </a:r>
            <a:r>
              <a:rPr lang="en-CA" sz="3600" dirty="0">
                <a:latin typeface="Calibri" panose="020F0502020204030204" pitchFamily="34" charset="0"/>
              </a:rPr>
              <a:t>: The vectors hold </a:t>
            </a:r>
            <a:r>
              <a:rPr lang="en-CA" sz="3600" b="1" dirty="0">
                <a:latin typeface="Calibri" panose="020F0502020204030204" pitchFamily="34" charset="0"/>
              </a:rPr>
              <a:t>binary</a:t>
            </a:r>
            <a:r>
              <a:rPr lang="en-CA" sz="3600" dirty="0">
                <a:latin typeface="Calibri" panose="020F0502020204030204" pitchFamily="34" charset="0"/>
              </a:rPr>
              <a:t> values indicating whether the corresponding word occurs in the sentence.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Baseline Frequency</a:t>
            </a:r>
            <a:r>
              <a:rPr lang="en-CA" sz="3600" dirty="0">
                <a:latin typeface="Calibri" panose="020F0502020204030204" pitchFamily="34" charset="0"/>
              </a:rPr>
              <a:t>: The vectors hold the </a:t>
            </a:r>
            <a:r>
              <a:rPr lang="en-CA" sz="3600" b="1" dirty="0">
                <a:latin typeface="Calibri" panose="020F0502020204030204" pitchFamily="34" charset="0"/>
              </a:rPr>
              <a:t>frequency</a:t>
            </a:r>
            <a:r>
              <a:rPr lang="en-CA" sz="3600" dirty="0">
                <a:latin typeface="Calibri" panose="020F0502020204030204" pitchFamily="34" charset="0"/>
              </a:rPr>
              <a:t> of the corresponding word in the sentence.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Tf-idf</a:t>
            </a:r>
            <a:r>
              <a:rPr lang="en-CA" sz="3600" dirty="0">
                <a:latin typeface="Calibri" panose="020F0502020204030204" pitchFamily="34" charset="0"/>
              </a:rPr>
              <a:t>: Each vector holds the </a:t>
            </a:r>
            <a:r>
              <a:rPr lang="en-CA" sz="3600" b="1" dirty="0">
                <a:latin typeface="Calibri" panose="020F0502020204030204" pitchFamily="34" charset="0"/>
              </a:rPr>
              <a:t>tf-idf weight </a:t>
            </a:r>
            <a:r>
              <a:rPr lang="en-CA" sz="3600" dirty="0">
                <a:latin typeface="Calibri" panose="020F0502020204030204" pitchFamily="34" charset="0"/>
              </a:rPr>
              <a:t>for the corresponding word in the sentence. The aim of tf-idf is to de-emphasize frequent words by giving more weight to less frequent ones.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22159" y="16473607"/>
            <a:ext cx="14097626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Vector Embeddings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22158" y="17478170"/>
            <a:ext cx="14097627" cy="11981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Word2vec</a:t>
            </a:r>
            <a:r>
              <a:rPr lang="en-CA" sz="3600" dirty="0">
                <a:latin typeface="Calibri" panose="020F0502020204030204" pitchFamily="34" charset="0"/>
              </a:rPr>
              <a:t>: Each sentence is represented as the </a:t>
            </a:r>
            <a:r>
              <a:rPr lang="en-CA" sz="3600" b="1" dirty="0">
                <a:latin typeface="Calibri" panose="020F0502020204030204" pitchFamily="34" charset="0"/>
              </a:rPr>
              <a:t>element-wise</a:t>
            </a:r>
            <a:r>
              <a:rPr lang="en-CA" sz="3600" dirty="0">
                <a:latin typeface="Calibri" panose="020F0502020204030204" pitchFamily="34" charset="0"/>
              </a:rPr>
              <a:t> summation, and product, of the word embedding vectors for the words in that sentence.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marL="949576" indent="-949576" algn="just">
              <a:buFont typeface="Arial" panose="020B0604020202020204" pitchFamily="34" charset="0"/>
              <a:buChar char="•"/>
            </a:pPr>
            <a:endParaRPr lang="en-CA" sz="3323" dirty="0">
              <a:latin typeface="Calibri" panose="020F0502020204030204" pitchFamily="34" charset="0"/>
            </a:endParaRPr>
          </a:p>
          <a:p>
            <a:pPr algn="just"/>
            <a:endParaRPr lang="en-CA" sz="3323" dirty="0">
              <a:latin typeface="Calibri" panose="020F0502020204030204" pitchFamily="34" charset="0"/>
            </a:endParaRPr>
          </a:p>
          <a:p>
            <a:pPr algn="just"/>
            <a:endParaRPr lang="en-CA" sz="3323" dirty="0">
              <a:latin typeface="Calibri" panose="020F0502020204030204" pitchFamily="34" charset="0"/>
            </a:endParaRPr>
          </a:p>
          <a:p>
            <a:pPr algn="just"/>
            <a:endParaRPr lang="en-CA" sz="3323" dirty="0">
              <a:latin typeface="Calibri" panose="020F0502020204030204" pitchFamily="34" charset="0"/>
            </a:endParaRPr>
          </a:p>
          <a:p>
            <a:pPr algn="just"/>
            <a:endParaRPr lang="en-CA" sz="3323" dirty="0">
              <a:latin typeface="Calibri" panose="020F0502020204030204" pitchFamily="34" charset="0"/>
            </a:endParaRPr>
          </a:p>
          <a:p>
            <a:pPr algn="just"/>
            <a:endParaRPr lang="en-CA" sz="3323" dirty="0"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375948" y="13251038"/>
            <a:ext cx="14498443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Results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375948" y="26325366"/>
            <a:ext cx="14498442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Conclusions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375948" y="27156363"/>
            <a:ext cx="14498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None of the vector embedding approaches improved over any of the baselines by itself.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Combining vector embedding approaches via averaging and regression achieved modest improvements over the baselines.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077745"/>
              </p:ext>
            </p:extLst>
          </p:nvPr>
        </p:nvGraphicFramePr>
        <p:xfrm>
          <a:off x="16432907" y="14274630"/>
          <a:ext cx="14441483" cy="1187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67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0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897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505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780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542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12957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Method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Answer-answer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Headlines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Plagiarism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Post-editing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Question-question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All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Baseline</a:t>
                      </a:r>
                      <a:r>
                        <a:rPr lang="en-US" sz="2800" b="1" u="none" baseline="0" dirty="0">
                          <a:latin typeface="Calibri" pitchFamily="34" charset="0"/>
                          <a:cs typeface="Calibri" pitchFamily="34" charset="0"/>
                        </a:rPr>
                        <a:t> Binary</a:t>
                      </a:r>
                      <a:endParaRPr lang="en-US" sz="2800" b="1" u="non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0.50937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0.70636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0.80108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0.76370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0.61827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0.67881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Baseline Frequency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0.44204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0.72754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0.79604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0.79483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0.65749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0.68122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3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Tf-idf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0.45928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0.66593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0.75778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0.77204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0.61710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0.65271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Word2vec-Prod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0.39310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0.60667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0.71528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0.21306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0.10847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0.41322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Word2vec-Sum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0.13521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0.14328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0.23290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-0.02673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0.25153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0.14303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Paragraph-vectors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0.41123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0.69169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0.60488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0.75547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-0.02245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0.50206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Skip-thoughts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0.27148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0.23199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0.49643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0.48636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0.17749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0.33446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19311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Skip-thoughts-</a:t>
                      </a:r>
                      <a:r>
                        <a:rPr lang="en-US" sz="2800" b="1" u="none" dirty="0" err="1">
                          <a:latin typeface="Calibri" pitchFamily="34" charset="0"/>
                          <a:cs typeface="Calibri" pitchFamily="34" charset="0"/>
                        </a:rPr>
                        <a:t>Reg</a:t>
                      </a:r>
                      <a:endParaRPr lang="en-US" sz="2800" b="1" u="non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0.28626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0.51019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0.66708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0.69947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0.40459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0.51299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23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Average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0.58520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0.69006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0.78923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0.82540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0.58605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0.69635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23720"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Regression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0.55254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0.71353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0.79769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none" dirty="0">
                          <a:latin typeface="Calibri" pitchFamily="34" charset="0"/>
                          <a:cs typeface="Calibri" pitchFamily="34" charset="0"/>
                        </a:rPr>
                        <a:t>0.81291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u="none" dirty="0">
                          <a:latin typeface="Calibri" pitchFamily="34" charset="0"/>
                          <a:cs typeface="Calibri" pitchFamily="34" charset="0"/>
                        </a:rPr>
                        <a:t>0.62037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u="none" dirty="0">
                          <a:latin typeface="Calibri" pitchFamily="34" charset="0"/>
                          <a:cs typeface="Calibri" pitchFamily="34" charset="0"/>
                        </a:rPr>
                        <a:t>0.69940</a:t>
                      </a:r>
                    </a:p>
                  </a:txBody>
                  <a:tcPr marL="303862" marR="303862" marT="151931" marB="1519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301315" y="10297516"/>
            <a:ext cx="14498443" cy="83099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CA" sz="4800" b="1" dirty="0"/>
              <a:t>Experimental Setup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75948" y="11322858"/>
            <a:ext cx="144984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Sentence similarity is the </a:t>
            </a:r>
            <a:r>
              <a:rPr lang="en-CA" sz="3600" b="1" dirty="0">
                <a:latin typeface="Calibri" panose="020F0502020204030204" pitchFamily="34" charset="0"/>
              </a:rPr>
              <a:t>cosine</a:t>
            </a:r>
            <a:r>
              <a:rPr lang="en-CA" sz="3600" dirty="0">
                <a:latin typeface="Calibri" panose="020F0502020204030204" pitchFamily="34" charset="0"/>
              </a:rPr>
              <a:t> of their vector representations.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Evaluated on </a:t>
            </a:r>
            <a:r>
              <a:rPr lang="en-CA" sz="3600" b="1" dirty="0">
                <a:latin typeface="Calibri" panose="020F0502020204030204" pitchFamily="34" charset="0"/>
              </a:rPr>
              <a:t>SemEval 2016 STS </a:t>
            </a:r>
            <a:r>
              <a:rPr lang="en-CA" sz="3600" dirty="0">
                <a:latin typeface="Calibri" panose="020F0502020204030204" pitchFamily="34" charset="0"/>
              </a:rPr>
              <a:t>datasets.</a:t>
            </a:r>
          </a:p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dirty="0">
                <a:latin typeface="Calibri" panose="020F0502020204030204" pitchFamily="34" charset="0"/>
              </a:rPr>
              <a:t>5 text types; 9183 sentence pairs total.</a:t>
            </a:r>
          </a:p>
        </p:txBody>
      </p:sp>
      <p:pic>
        <p:nvPicPr>
          <p:cNvPr id="1028" name="Picture 4" descr="http://www.folgertkarsdorp.nl/content/images/2015/01/neural-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870" y="19136892"/>
            <a:ext cx="12030855" cy="708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0" b="3576"/>
          <a:stretch/>
        </p:blipFill>
        <p:spPr bwMode="auto">
          <a:xfrm>
            <a:off x="16305374" y="6331632"/>
            <a:ext cx="7266355" cy="389132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966808" y="26151512"/>
            <a:ext cx="140529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Skip-thoughts</a:t>
            </a:r>
            <a:r>
              <a:rPr lang="en-CA" sz="3600" dirty="0">
                <a:latin typeface="Calibri" panose="020F0502020204030204" pitchFamily="34" charset="0"/>
              </a:rPr>
              <a:t>: An </a:t>
            </a:r>
            <a:r>
              <a:rPr lang="en-CA" sz="3600" b="1" dirty="0">
                <a:latin typeface="Calibri" panose="020F0502020204030204" pitchFamily="34" charset="0"/>
              </a:rPr>
              <a:t>encoder-decoder</a:t>
            </a:r>
            <a:r>
              <a:rPr lang="en-CA" sz="3600" dirty="0">
                <a:latin typeface="Calibri" panose="020F0502020204030204" pitchFamily="34" charset="0"/>
              </a:rPr>
              <a:t> model composed of gated recurrent units used for sequence modeling.</a:t>
            </a: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  <a:p>
            <a:pPr algn="just"/>
            <a:endParaRPr lang="en-CA" sz="3600" dirty="0">
              <a:latin typeface="Calibri" panose="020F050202020403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" b="3536"/>
          <a:stretch/>
        </p:blipFill>
        <p:spPr bwMode="auto">
          <a:xfrm>
            <a:off x="23500020" y="6326264"/>
            <a:ext cx="7299738" cy="3931964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0013" y="27272064"/>
            <a:ext cx="12997265" cy="236115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6375949" y="4574364"/>
            <a:ext cx="144984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9576" indent="-949576" algn="just">
              <a:buFont typeface="Arial" panose="020B0604020202020204" pitchFamily="34" charset="0"/>
              <a:buChar char="•"/>
            </a:pPr>
            <a:r>
              <a:rPr lang="en-CA" sz="3600" b="1" dirty="0">
                <a:latin typeface="Calibri" panose="020F0502020204030204" pitchFamily="34" charset="0"/>
              </a:rPr>
              <a:t>Paragraph Vectors</a:t>
            </a:r>
            <a:r>
              <a:rPr lang="en-CA" sz="3600" dirty="0">
                <a:latin typeface="Calibri" panose="020F0502020204030204" pitchFamily="34" charset="0"/>
              </a:rPr>
              <a:t>: An extension of word2vec to text of </a:t>
            </a:r>
            <a:r>
              <a:rPr lang="en-CA" sz="3600" b="1" dirty="0">
                <a:latin typeface="Calibri" panose="020F0502020204030204" pitchFamily="34" charset="0"/>
              </a:rPr>
              <a:t>arbitrary </a:t>
            </a:r>
            <a:r>
              <a:rPr lang="en-CA" sz="3600" dirty="0">
                <a:latin typeface="Calibri" panose="020F0502020204030204" pitchFamily="34" charset="0"/>
              </a:rPr>
              <a:t>length. The Distributed Memory Model of Paragraph Vectors (PV-DM) was used to represent each sentence as a vector.</a:t>
            </a:r>
          </a:p>
        </p:txBody>
      </p:sp>
    </p:spTree>
    <p:extLst>
      <p:ext uri="{BB962C8B-B14F-4D97-AF65-F5344CB8AC3E}">
        <p14:creationId xmlns:p14="http://schemas.microsoft.com/office/powerpoint/2010/main" val="277738217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600</TotalTime>
  <Words>340</Words>
  <Application>Microsoft Office PowerPoint</Application>
  <PresentationFormat>Custom</PresentationFormat>
  <Paragraphs>127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Frame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Waseem Gharbieh</dc:creator>
  <cp:lastModifiedBy>Waseem</cp:lastModifiedBy>
  <cp:revision>33</cp:revision>
  <dcterms:created xsi:type="dcterms:W3CDTF">2016-03-18T04:16:22Z</dcterms:created>
  <dcterms:modified xsi:type="dcterms:W3CDTF">2016-03-24T18:07:53Z</dcterms:modified>
</cp:coreProperties>
</file>